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62" r:id="rId2"/>
    <p:sldId id="279" r:id="rId3"/>
    <p:sldId id="280" r:id="rId4"/>
    <p:sldId id="281" r:id="rId5"/>
    <p:sldId id="263" r:id="rId6"/>
    <p:sldId id="257" r:id="rId7"/>
    <p:sldId id="258" r:id="rId8"/>
    <p:sldId id="260" r:id="rId9"/>
    <p:sldId id="264" r:id="rId10"/>
    <p:sldId id="266" r:id="rId11"/>
    <p:sldId id="278" r:id="rId12"/>
    <p:sldId id="274" r:id="rId13"/>
    <p:sldId id="271" r:id="rId14"/>
    <p:sldId id="273" r:id="rId15"/>
    <p:sldId id="277" r:id="rId16"/>
    <p:sldId id="275" r:id="rId17"/>
    <p:sldId id="276" r:id="rId18"/>
    <p:sldId id="272" r:id="rId19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9A9"/>
    <a:srgbClr val="D3D3D3"/>
    <a:srgbClr val="FFC0CB"/>
    <a:srgbClr val="FF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3"/>
    <p:restoredTop sz="94825"/>
  </p:normalViewPr>
  <p:slideViewPr>
    <p:cSldViewPr snapToGrid="0">
      <p:cViewPr varScale="1">
        <p:scale>
          <a:sx n="80" d="100"/>
          <a:sy n="80" d="100"/>
        </p:scale>
        <p:origin x="336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154C24-14E0-7B4A-8923-361ED22F8D9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20883-0F47-494F-9053-2670E44A2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2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20883-0F47-494F-9053-2670E44A21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0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1-Flanagan et al 2021; Krueger-Hadfield et al. 2017; </a:t>
            </a:r>
          </a:p>
          <a:p>
            <a:r>
              <a:rPr lang="en-US" dirty="0"/>
              <a:t>2-Miura et al. 2005; </a:t>
            </a:r>
          </a:p>
          <a:p>
            <a:r>
              <a:rPr lang="en-US" dirty="0"/>
              <a:t>3-Hanson et al. 2003; </a:t>
            </a:r>
          </a:p>
          <a:p>
            <a:r>
              <a:rPr lang="en-US" dirty="0"/>
              <a:t>4-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/11142</a:t>
            </a:r>
            <a:r>
              <a:rPr lang="en-US" dirty="0"/>
              <a:t> </a:t>
            </a:r>
          </a:p>
          <a:p>
            <a:r>
              <a:rPr lang="en-US" dirty="0"/>
              <a:t>5-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/-334</a:t>
            </a:r>
            <a:r>
              <a:rPr lang="en-US" dirty="0"/>
              <a:t> </a:t>
            </a:r>
          </a:p>
          <a:p>
            <a:r>
              <a:rPr lang="en-US" dirty="0"/>
              <a:t>6-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calnemo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/-21</a:t>
            </a:r>
            <a:r>
              <a:rPr lang="en-US" dirty="0"/>
              <a:t> </a:t>
            </a:r>
          </a:p>
          <a:p>
            <a:r>
              <a:rPr lang="en-US" dirty="0"/>
              <a:t>7-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invasions.si.edu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/nemesis/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species_summary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/-2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20883-0F47-494F-9053-2670E44A21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9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0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8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8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67F6B-6C22-6440-960A-77F284876583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A3654-8F12-E941-9319-9AD535034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D6E9E-7211-A444-6206-1E815624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4" y="1596602"/>
            <a:ext cx="2747745" cy="3223694"/>
          </a:xfrm>
          <a:prstGeom prst="rect">
            <a:avLst/>
          </a:prstGeom>
        </p:spPr>
      </p:pic>
      <p:pic>
        <p:nvPicPr>
          <p:cNvPr id="3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AD521E35-6D1E-E55A-5B21-512968D1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47" t="10758" r="15028" b="11630"/>
          <a:stretch/>
        </p:blipFill>
        <p:spPr>
          <a:xfrm>
            <a:off x="3074433" y="1611229"/>
            <a:ext cx="3564114" cy="3173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52BFFDE0-94EB-6D2E-521C-A1333FBC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6" t="22580" r="3011" b="23387"/>
          <a:stretch/>
        </p:blipFill>
        <p:spPr>
          <a:xfrm>
            <a:off x="309716" y="4866974"/>
            <a:ext cx="6341809" cy="2964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539401-2207-45D5-8B16-F837177B5D16}"/>
              </a:ext>
            </a:extLst>
          </p:cNvPr>
          <p:cNvSpPr/>
          <p:nvPr/>
        </p:nvSpPr>
        <p:spPr>
          <a:xfrm>
            <a:off x="3112978" y="5250426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B3BEAA-0926-26C2-C1FC-22EA5E8678F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598606" y="5796116"/>
            <a:ext cx="840326" cy="2666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B166C7-BBEA-CF34-4B07-517798D8293E}"/>
              </a:ext>
            </a:extLst>
          </p:cNvPr>
          <p:cNvSpPr/>
          <p:nvPr/>
        </p:nvSpPr>
        <p:spPr>
          <a:xfrm>
            <a:off x="5389144" y="5417574"/>
            <a:ext cx="485628" cy="545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D17EB5-4C48-AB04-E391-CAD78EAFB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102" y="4045685"/>
            <a:ext cx="975915" cy="678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DB6D8E-EB9E-A767-7459-A06A6CE4CCEA}"/>
              </a:ext>
            </a:extLst>
          </p:cNvPr>
          <p:cNvSpPr txBox="1"/>
          <p:nvPr/>
        </p:nvSpPr>
        <p:spPr>
          <a:xfrm>
            <a:off x="542022" y="241816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1. A) Principal components analysis (PCA) trained with native oysters from Korea and Japan. Population colors reflect a blue-to-red gradient from the 1</a:t>
            </a:r>
            <a:r>
              <a:rPr lang="en-US" sz="105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axis of the PCA. Populations are mapped onto geography in B) Japan and Korea and C) worldwide. Regional locations of three native oyster strains (</a:t>
            </a:r>
            <a:r>
              <a:rPr lang="en-U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sensu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Imai and Sakai 1961) are indicated.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18B2B5-0E74-51A8-95BF-3EDB9A5A278B}"/>
              </a:ext>
            </a:extLst>
          </p:cNvPr>
          <p:cNvSpPr txBox="1"/>
          <p:nvPr/>
        </p:nvSpPr>
        <p:spPr>
          <a:xfrm>
            <a:off x="381561" y="159651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93B4D7-40EC-9E19-4F88-8EF8178262AE}"/>
              </a:ext>
            </a:extLst>
          </p:cNvPr>
          <p:cNvSpPr txBox="1"/>
          <p:nvPr/>
        </p:nvSpPr>
        <p:spPr>
          <a:xfrm>
            <a:off x="3141405" y="15944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3656D-4670-EB5F-7126-FC428793A152}"/>
              </a:ext>
            </a:extLst>
          </p:cNvPr>
          <p:cNvSpPr txBox="1"/>
          <p:nvPr/>
        </p:nvSpPr>
        <p:spPr>
          <a:xfrm>
            <a:off x="381561" y="48445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5FAB7B-1075-DE7D-61CA-C544F9447FF3}"/>
              </a:ext>
            </a:extLst>
          </p:cNvPr>
          <p:cNvSpPr txBox="1"/>
          <p:nvPr/>
        </p:nvSpPr>
        <p:spPr>
          <a:xfrm>
            <a:off x="1909557" y="2220723"/>
            <a:ext cx="766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Hokkaido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340482-CABC-750D-6C47-2EA8528D0E31}"/>
              </a:ext>
            </a:extLst>
          </p:cNvPr>
          <p:cNvSpPr txBox="1"/>
          <p:nvPr/>
        </p:nvSpPr>
        <p:spPr>
          <a:xfrm>
            <a:off x="1929611" y="3036081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E76AF7-04C2-F33D-884C-CDD8B6AF9241}"/>
              </a:ext>
            </a:extLst>
          </p:cNvPr>
          <p:cNvSpPr txBox="1"/>
          <p:nvPr/>
        </p:nvSpPr>
        <p:spPr>
          <a:xfrm>
            <a:off x="967999" y="4138510"/>
            <a:ext cx="1620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Hiroshima / </a:t>
            </a:r>
            <a:r>
              <a:rPr lang="en-US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Seto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 Inland Sea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04501E-EA01-5D30-163C-54483DAFB201}"/>
              </a:ext>
            </a:extLst>
          </p:cNvPr>
          <p:cNvSpPr txBox="1"/>
          <p:nvPr/>
        </p:nvSpPr>
        <p:spPr>
          <a:xfrm>
            <a:off x="807954" y="5840153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0B6100-4723-5687-51B0-DF5214667BF1}"/>
              </a:ext>
            </a:extLst>
          </p:cNvPr>
          <p:cNvSpPr txBox="1"/>
          <p:nvPr/>
        </p:nvSpPr>
        <p:spPr>
          <a:xfrm>
            <a:off x="641627" y="5396006"/>
            <a:ext cx="68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Canada and WA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DE15A9-9013-7A25-6FDA-4C001FA648BF}"/>
              </a:ext>
            </a:extLst>
          </p:cNvPr>
          <p:cNvSpPr txBox="1"/>
          <p:nvPr/>
        </p:nvSpPr>
        <p:spPr>
          <a:xfrm>
            <a:off x="1656067" y="6735806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Chile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3FD74C-CD4A-9E19-7103-A515BCC327C8}"/>
              </a:ext>
            </a:extLst>
          </p:cNvPr>
          <p:cNvSpPr txBox="1"/>
          <p:nvPr/>
        </p:nvSpPr>
        <p:spPr>
          <a:xfrm>
            <a:off x="2362093" y="6979438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069185-18F1-E9A3-D150-2341974D5FB4}"/>
              </a:ext>
            </a:extLst>
          </p:cNvPr>
          <p:cNvSpPr txBox="1"/>
          <p:nvPr/>
        </p:nvSpPr>
        <p:spPr>
          <a:xfrm>
            <a:off x="5754869" y="7119774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2FCA69-1AAA-F04C-83C3-C8E4B2715DD3}"/>
              </a:ext>
            </a:extLst>
          </p:cNvPr>
          <p:cNvSpPr txBox="1"/>
          <p:nvPr/>
        </p:nvSpPr>
        <p:spPr>
          <a:xfrm>
            <a:off x="2597522" y="5417574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pic>
        <p:nvPicPr>
          <p:cNvPr id="8" name="Picture 7" descr="Map&#10;&#10;Description automatically generated with medium confidence">
            <a:extLst>
              <a:ext uri="{FF2B5EF4-FFF2-40B4-BE49-F238E27FC236}">
                <a16:creationId xmlns:a16="http://schemas.microsoft.com/office/drawing/2014/main" id="{59FCF56E-B9DF-4228-3008-4425526138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83" t="12040" r="27704" b="24524"/>
          <a:stretch/>
        </p:blipFill>
        <p:spPr>
          <a:xfrm>
            <a:off x="3679280" y="6062762"/>
            <a:ext cx="1519304" cy="1686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B547E9-063D-2BF3-737E-FCC4097F72EC}"/>
              </a:ext>
            </a:extLst>
          </p:cNvPr>
          <p:cNvSpPr txBox="1"/>
          <p:nvPr/>
        </p:nvSpPr>
        <p:spPr>
          <a:xfrm>
            <a:off x="5874772" y="552327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Native range </a:t>
            </a:r>
          </a:p>
          <a:p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See B</a:t>
            </a:r>
          </a:p>
        </p:txBody>
      </p:sp>
    </p:spTree>
    <p:extLst>
      <p:ext uri="{BB962C8B-B14F-4D97-AF65-F5344CB8AC3E}">
        <p14:creationId xmlns:p14="http://schemas.microsoft.com/office/powerpoint/2010/main" val="380223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094407-D992-8172-94B2-0101F90B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197"/>
            <a:ext cx="6858000" cy="594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R::heatmap().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5B963-CD29-43E5-2708-B0F347EF664B}"/>
              </a:ext>
            </a:extLst>
          </p:cNvPr>
          <p:cNvSpPr txBox="1"/>
          <p:nvPr/>
        </p:nvSpPr>
        <p:spPr>
          <a:xfrm>
            <a:off x="1278783" y="6353574"/>
            <a:ext cx="2150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82385-1470-1AAC-8712-DACA54705EEA}"/>
              </a:ext>
            </a:extLst>
          </p:cNvPr>
          <p:cNvSpPr txBox="1"/>
          <p:nvPr/>
        </p:nvSpPr>
        <p:spPr>
          <a:xfrm>
            <a:off x="3627219" y="4039969"/>
            <a:ext cx="2150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678B6-AFB4-1340-9AA0-7BD9F1E043DC}"/>
              </a:ext>
            </a:extLst>
          </p:cNvPr>
          <p:cNvSpPr/>
          <p:nvPr/>
        </p:nvSpPr>
        <p:spPr>
          <a:xfrm>
            <a:off x="3429000" y="2668333"/>
            <a:ext cx="1969068" cy="201796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1DD987-7844-97EF-D1DF-AF0A47B47C97}"/>
              </a:ext>
            </a:extLst>
          </p:cNvPr>
          <p:cNvSpPr/>
          <p:nvPr/>
        </p:nvSpPr>
        <p:spPr>
          <a:xfrm>
            <a:off x="899458" y="5134709"/>
            <a:ext cx="2135392" cy="210010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0B1EA-8632-F567-454F-CA7F444486F8}"/>
              </a:ext>
            </a:extLst>
          </p:cNvPr>
          <p:cNvSpPr/>
          <p:nvPr/>
        </p:nvSpPr>
        <p:spPr>
          <a:xfrm>
            <a:off x="5398068" y="1841150"/>
            <a:ext cx="867807" cy="83099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521A0-8269-9907-0744-FC8A9D1AF017}"/>
              </a:ext>
            </a:extLst>
          </p:cNvPr>
          <p:cNvSpPr txBox="1"/>
          <p:nvPr/>
        </p:nvSpPr>
        <p:spPr>
          <a:xfrm>
            <a:off x="3707841" y="1833049"/>
            <a:ext cx="1454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Northern Europe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72E7DA-EBE6-7B56-A0AB-B99420EAC39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94319" y="2063881"/>
            <a:ext cx="403749" cy="192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C3F8A-D59E-764C-2B72-4C09CE27B816}"/>
              </a:ext>
            </a:extLst>
          </p:cNvPr>
          <p:cNvSpPr/>
          <p:nvPr/>
        </p:nvSpPr>
        <p:spPr>
          <a:xfrm>
            <a:off x="3034849" y="4686299"/>
            <a:ext cx="394151" cy="41958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239FCF-F9C8-475C-4280-7CADF464C3BB}"/>
              </a:ext>
            </a:extLst>
          </p:cNvPr>
          <p:cNvSpPr txBox="1"/>
          <p:nvPr/>
        </p:nvSpPr>
        <p:spPr>
          <a:xfrm>
            <a:off x="2820316" y="4668590"/>
            <a:ext cx="825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86062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ACACE-4941-A689-74F0-39B31B82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0"/>
            <a:ext cx="45720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DF30B3-ECF8-8274-974D-86E20F79FE0C}"/>
              </a:ext>
            </a:extLst>
          </p:cNvPr>
          <p:cNvSpPr txBox="1"/>
          <p:nvPr/>
        </p:nvSpPr>
        <p:spPr>
          <a:xfrm>
            <a:off x="962526" y="673768"/>
            <a:ext cx="442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SX. Estimate Ne from linkage disequilibrium based on Pearson correlation approximation following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Waples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 2016. Estimated using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strataG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(Archer et al 2016).</a:t>
            </a:r>
          </a:p>
        </p:txBody>
      </p:sp>
    </p:spTree>
    <p:extLst>
      <p:ext uri="{BB962C8B-B14F-4D97-AF65-F5344CB8AC3E}">
        <p14:creationId xmlns:p14="http://schemas.microsoft.com/office/powerpoint/2010/main" val="275593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576A6B-8C20-11F3-5234-DB8064D7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8" y="625641"/>
            <a:ext cx="1693035" cy="115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CAB80-A31B-BE8A-9155-3CC52B96B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11"/>
          <a:stretch/>
        </p:blipFill>
        <p:spPr>
          <a:xfrm>
            <a:off x="2187740" y="728865"/>
            <a:ext cx="1041251" cy="1051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7AD03-A120-9083-8FFA-BBC54EAF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648656"/>
            <a:ext cx="1046226" cy="1155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C07717-AB9A-C7E0-5DFA-B1C2DC05A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368" y="693294"/>
            <a:ext cx="1017164" cy="112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624FF3-2A40-D13C-DE1D-12CAE8A07B7E}"/>
              </a:ext>
            </a:extLst>
          </p:cNvPr>
          <p:cNvSpPr txBox="1"/>
          <p:nvPr/>
        </p:nvSpPr>
        <p:spPr>
          <a:xfrm>
            <a:off x="2118128" y="242521"/>
            <a:ext cx="13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Western 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0F8CE-16FA-1E36-A1DE-44A4D9147549}"/>
              </a:ext>
            </a:extLst>
          </p:cNvPr>
          <p:cNvSpPr txBox="1"/>
          <p:nvPr/>
        </p:nvSpPr>
        <p:spPr>
          <a:xfrm>
            <a:off x="3525009" y="208183"/>
            <a:ext cx="85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4EF1B-16B8-52A5-7E28-B9749DB39442}"/>
              </a:ext>
            </a:extLst>
          </p:cNvPr>
          <p:cNvSpPr txBox="1"/>
          <p:nvPr/>
        </p:nvSpPr>
        <p:spPr>
          <a:xfrm>
            <a:off x="4407379" y="212326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Zealand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4BB0E-C440-0835-326A-3DFEC9F32A2A}"/>
              </a:ext>
            </a:extLst>
          </p:cNvPr>
          <p:cNvSpPr txBox="1"/>
          <p:nvPr/>
        </p:nvSpPr>
        <p:spPr>
          <a:xfrm rot="16200000">
            <a:off x="-411747" y="1030475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Crassostrea gigas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7BAF85-4AAA-1C55-2C60-8E429EACB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740" y="1940731"/>
            <a:ext cx="1093449" cy="1207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40CF58-51E8-09B3-7137-98F959B0A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1" y="1989623"/>
            <a:ext cx="1710207" cy="1158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472B5-080F-B4FB-A973-C8E74DF9B9C1}"/>
              </a:ext>
            </a:extLst>
          </p:cNvPr>
          <p:cNvSpPr txBox="1"/>
          <p:nvPr/>
        </p:nvSpPr>
        <p:spPr>
          <a:xfrm rot="16200000">
            <a:off x="-362854" y="2316957"/>
            <a:ext cx="1085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Gracialaria</a:t>
            </a:r>
            <a:r>
              <a:rPr lang="en-US" sz="1100" i="1" dirty="0"/>
              <a:t> </a:t>
            </a:r>
          </a:p>
          <a:p>
            <a:r>
              <a:rPr lang="en-US" sz="1100" i="1" dirty="0" err="1"/>
              <a:t>vermiculophylla</a:t>
            </a:r>
            <a:endParaRPr lang="en-US" sz="1100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1E0C29-540F-5BBB-98C4-CE5E0861C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388" y="1972911"/>
            <a:ext cx="1093449" cy="1118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302B9-323F-486A-0C80-D5A6726B90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4649" y="3400449"/>
            <a:ext cx="1179629" cy="1207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C43D50-9FA9-BD6C-568E-BF7229568D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731" y="3356702"/>
            <a:ext cx="1695226" cy="1158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DBB319-02BA-97FE-7C74-BF55FD999303}"/>
              </a:ext>
            </a:extLst>
          </p:cNvPr>
          <p:cNvSpPr txBox="1"/>
          <p:nvPr/>
        </p:nvSpPr>
        <p:spPr>
          <a:xfrm rot="16200000">
            <a:off x="-447009" y="3768674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Undaria</a:t>
            </a:r>
            <a:r>
              <a:rPr lang="en-US" sz="1100" i="1" dirty="0"/>
              <a:t> </a:t>
            </a:r>
            <a:r>
              <a:rPr lang="en-US" sz="1100" i="1" dirty="0" err="1"/>
              <a:t>pinnitifida</a:t>
            </a:r>
            <a:endParaRPr lang="en-US" sz="1100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C9F250-F08D-FF7A-B5A3-33CB501C05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3239" y="3400449"/>
            <a:ext cx="1147282" cy="1151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73AF98-9720-B9C7-9DC7-D85D87B77F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0932" y="3400449"/>
            <a:ext cx="1202360" cy="12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1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3087-B66E-C4AD-B97D-8AC15963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108EF-20E8-548F-E549-F14DBA59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60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13CAD-1AE2-FE73-DF9B-92D228A0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29" y="387503"/>
            <a:ext cx="4310049" cy="29631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9245D8-CAE7-67F8-D9CE-131E5A552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3" t="1869" r="9954" b="10001"/>
          <a:stretch/>
        </p:blipFill>
        <p:spPr>
          <a:xfrm>
            <a:off x="1706935" y="4217141"/>
            <a:ext cx="2999296" cy="2964408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4AA4A-C11A-BF68-A41F-FDFD82B5E1A1}"/>
              </a:ext>
            </a:extLst>
          </p:cNvPr>
          <p:cNvSpPr txBox="1"/>
          <p:nvPr/>
        </p:nvSpPr>
        <p:spPr>
          <a:xfrm rot="19456453">
            <a:off x="1316075" y="4037696"/>
            <a:ext cx="16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319FF-5783-7C9F-29BB-97CDC225D0A1}"/>
              </a:ext>
            </a:extLst>
          </p:cNvPr>
          <p:cNvSpPr txBox="1"/>
          <p:nvPr/>
        </p:nvSpPr>
        <p:spPr>
          <a:xfrm rot="20478044">
            <a:off x="2011944" y="4099253"/>
            <a:ext cx="1271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EF48F-AE92-3734-A64E-9927ADD74509}"/>
              </a:ext>
            </a:extLst>
          </p:cNvPr>
          <p:cNvSpPr txBox="1"/>
          <p:nvPr/>
        </p:nvSpPr>
        <p:spPr>
          <a:xfrm rot="18733251">
            <a:off x="1486085" y="4562770"/>
            <a:ext cx="9925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Canada &amp; WA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413207-AD09-E27B-527D-734C73FB64B0}"/>
              </a:ext>
            </a:extLst>
          </p:cNvPr>
          <p:cNvSpPr txBox="1"/>
          <p:nvPr/>
        </p:nvSpPr>
        <p:spPr>
          <a:xfrm rot="3716720">
            <a:off x="4177766" y="4714774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0B59A-1816-84B2-A8C0-C90A7A039AA9}"/>
              </a:ext>
            </a:extLst>
          </p:cNvPr>
          <p:cNvSpPr txBox="1"/>
          <p:nvPr/>
        </p:nvSpPr>
        <p:spPr>
          <a:xfrm rot="19131614">
            <a:off x="3981128" y="6741932"/>
            <a:ext cx="671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Seto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Inland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3C923-2846-B390-A429-CEAF6ABF87C8}"/>
              </a:ext>
            </a:extLst>
          </p:cNvPr>
          <p:cNvSpPr txBox="1"/>
          <p:nvPr/>
        </p:nvSpPr>
        <p:spPr>
          <a:xfrm rot="654757">
            <a:off x="2384272" y="7229533"/>
            <a:ext cx="1031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South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C942-11AD-4886-5133-6DD5B6227AE2}"/>
              </a:ext>
            </a:extLst>
          </p:cNvPr>
          <p:cNvSpPr txBox="1"/>
          <p:nvPr/>
        </p:nvSpPr>
        <p:spPr>
          <a:xfrm rot="1102466">
            <a:off x="2496619" y="703525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60900E-7005-D842-336F-0D3B0C248ACB}"/>
              </a:ext>
            </a:extLst>
          </p:cNvPr>
          <p:cNvSpPr txBox="1"/>
          <p:nvPr/>
        </p:nvSpPr>
        <p:spPr>
          <a:xfrm rot="473636">
            <a:off x="2898813" y="7136430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4F292-1246-2407-5D36-1F85755E361C}"/>
              </a:ext>
            </a:extLst>
          </p:cNvPr>
          <p:cNvSpPr txBox="1"/>
          <p:nvPr/>
        </p:nvSpPr>
        <p:spPr>
          <a:xfrm rot="3361378">
            <a:off x="1076842" y="6576342"/>
            <a:ext cx="928459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928D6-8481-DD3C-811B-46DFE55056F3}"/>
              </a:ext>
            </a:extLst>
          </p:cNvPr>
          <p:cNvSpPr txBox="1"/>
          <p:nvPr/>
        </p:nvSpPr>
        <p:spPr>
          <a:xfrm rot="4620982">
            <a:off x="1346993" y="6035829"/>
            <a:ext cx="617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&amp; Fr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31FCA1-2296-E077-5911-6B65DF59C74A}"/>
              </a:ext>
            </a:extLst>
          </p:cNvPr>
          <p:cNvSpPr txBox="1"/>
          <p:nvPr/>
        </p:nvSpPr>
        <p:spPr>
          <a:xfrm rot="2494759">
            <a:off x="1644290" y="6720286"/>
            <a:ext cx="1015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UK, De, G,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B342D-B3BC-B652-6E42-9F5A8CCF9A39}"/>
              </a:ext>
            </a:extLst>
          </p:cNvPr>
          <p:cNvSpPr txBox="1"/>
          <p:nvPr/>
        </p:nvSpPr>
        <p:spPr>
          <a:xfrm rot="17022740">
            <a:off x="1056381" y="5147060"/>
            <a:ext cx="737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Zealand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2108DE-E62F-C2BC-8D6B-B81359536063}"/>
              </a:ext>
            </a:extLst>
          </p:cNvPr>
          <p:cNvCxnSpPr>
            <a:cxnSpLocks/>
          </p:cNvCxnSpPr>
          <p:nvPr/>
        </p:nvCxnSpPr>
        <p:spPr>
          <a:xfrm flipV="1">
            <a:off x="1024614" y="5773253"/>
            <a:ext cx="910862" cy="87177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54AAEAC-1352-ADF6-9FA6-B18AE1160132}"/>
              </a:ext>
            </a:extLst>
          </p:cNvPr>
          <p:cNvSpPr/>
          <p:nvPr/>
        </p:nvSpPr>
        <p:spPr>
          <a:xfrm>
            <a:off x="1024631" y="3517393"/>
            <a:ext cx="4363904" cy="4363904"/>
          </a:xfrm>
          <a:prstGeom prst="ellipse">
            <a:avLst/>
          </a:prstGeom>
          <a:noFill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B5F5E3-72F8-4FAD-54DF-4DEED16E7B00}"/>
              </a:ext>
            </a:extLst>
          </p:cNvPr>
          <p:cNvCxnSpPr>
            <a:cxnSpLocks/>
          </p:cNvCxnSpPr>
          <p:nvPr/>
        </p:nvCxnSpPr>
        <p:spPr>
          <a:xfrm flipV="1">
            <a:off x="2245442" y="6924721"/>
            <a:ext cx="387163" cy="73511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908BDB-B6B1-25F9-D532-EAEF54631579}"/>
              </a:ext>
            </a:extLst>
          </p:cNvPr>
          <p:cNvCxnSpPr>
            <a:cxnSpLocks/>
          </p:cNvCxnSpPr>
          <p:nvPr/>
        </p:nvCxnSpPr>
        <p:spPr>
          <a:xfrm flipH="1" flipV="1">
            <a:off x="3314909" y="6986656"/>
            <a:ext cx="69407" cy="89464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7CF100-C9D7-2CB4-984A-467608944CC7}"/>
              </a:ext>
            </a:extLst>
          </p:cNvPr>
          <p:cNvCxnSpPr>
            <a:cxnSpLocks/>
          </p:cNvCxnSpPr>
          <p:nvPr/>
        </p:nvCxnSpPr>
        <p:spPr>
          <a:xfrm flipH="1" flipV="1">
            <a:off x="3129243" y="3521880"/>
            <a:ext cx="30761" cy="891174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EB9B64-3E5C-5B74-F800-FA658F608748}"/>
              </a:ext>
            </a:extLst>
          </p:cNvPr>
          <p:cNvCxnSpPr>
            <a:cxnSpLocks/>
          </p:cNvCxnSpPr>
          <p:nvPr/>
        </p:nvCxnSpPr>
        <p:spPr>
          <a:xfrm>
            <a:off x="1206197" y="4847214"/>
            <a:ext cx="829366" cy="31642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008A887-C905-CA85-CDF0-D86E5890F088}"/>
              </a:ext>
            </a:extLst>
          </p:cNvPr>
          <p:cNvSpPr txBox="1"/>
          <p:nvPr/>
        </p:nvSpPr>
        <p:spPr>
          <a:xfrm>
            <a:off x="573236" y="8174848"/>
            <a:ext cx="5711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Top panel: Map of regions used for unsupervised machine learning. Bottom panel: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circlize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plot that summarizes the native regions that non-native individuals most likely assign to. UK = United Kingdom, De = Denmark, G = Germany,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Sweden,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Spain, Fr = France, WA = Washington State, Ch = Chile, Arg = Argentina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704B3F-0F14-8288-F8EE-44321BE1308B}"/>
              </a:ext>
            </a:extLst>
          </p:cNvPr>
          <p:cNvCxnSpPr>
            <a:cxnSpLocks/>
          </p:cNvCxnSpPr>
          <p:nvPr/>
        </p:nvCxnSpPr>
        <p:spPr>
          <a:xfrm flipV="1">
            <a:off x="3314909" y="3535472"/>
            <a:ext cx="106823" cy="87405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4A6F51-B5D8-CF01-E171-47A3F30F9F9C}"/>
              </a:ext>
            </a:extLst>
          </p:cNvPr>
          <p:cNvCxnSpPr>
            <a:cxnSpLocks/>
          </p:cNvCxnSpPr>
          <p:nvPr/>
        </p:nvCxnSpPr>
        <p:spPr>
          <a:xfrm flipH="1" flipV="1">
            <a:off x="3417159" y="6930549"/>
            <a:ext cx="138755" cy="908476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C04BA2-2162-4F85-0383-17B9B9FD6B83}"/>
              </a:ext>
            </a:extLst>
          </p:cNvPr>
          <p:cNvCxnSpPr>
            <a:cxnSpLocks/>
          </p:cNvCxnSpPr>
          <p:nvPr/>
        </p:nvCxnSpPr>
        <p:spPr>
          <a:xfrm flipH="1" flipV="1">
            <a:off x="3492158" y="6962772"/>
            <a:ext cx="212989" cy="845458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CB5D2B-C729-EDE0-E151-D8C449A9BB4A}"/>
              </a:ext>
            </a:extLst>
          </p:cNvPr>
          <p:cNvCxnSpPr>
            <a:cxnSpLocks/>
          </p:cNvCxnSpPr>
          <p:nvPr/>
        </p:nvCxnSpPr>
        <p:spPr>
          <a:xfrm flipH="1" flipV="1">
            <a:off x="4317117" y="6341231"/>
            <a:ext cx="755472" cy="502165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593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658CD8DD-DF84-8AE8-FCF5-A82A7A367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032000"/>
            <a:ext cx="635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E6073-579F-F88E-529C-A09A645A4201}"/>
              </a:ext>
            </a:extLst>
          </p:cNvPr>
          <p:cNvSpPr txBox="1"/>
          <p:nvPr/>
        </p:nvSpPr>
        <p:spPr>
          <a:xfrm>
            <a:off x="3080084" y="7112000"/>
            <a:ext cx="176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 FAO</a:t>
            </a:r>
          </a:p>
          <a:p>
            <a:endParaRPr lang="en-US" dirty="0"/>
          </a:p>
        </p:txBody>
      </p:sp>
      <p:pic>
        <p:nvPicPr>
          <p:cNvPr id="2" name="Picture 2" descr="undefined">
            <a:extLst>
              <a:ext uri="{FF2B5EF4-FFF2-40B4-BE49-F238E27FC236}">
                <a16:creationId xmlns:a16="http://schemas.microsoft.com/office/drawing/2014/main" id="{EF4BB125-78D3-73D5-D6BF-2C6728594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6" r="295" b="6579"/>
          <a:stretch/>
        </p:blipFill>
        <p:spPr bwMode="auto">
          <a:xfrm>
            <a:off x="4658055" y="6176211"/>
            <a:ext cx="1613086" cy="242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6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E7CB26-A7E1-D696-F081-BB159CCDA415}"/>
              </a:ext>
            </a:extLst>
          </p:cNvPr>
          <p:cNvSpPr txBox="1"/>
          <p:nvPr/>
        </p:nvSpPr>
        <p:spPr>
          <a:xfrm>
            <a:off x="2057400" y="13042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41D8E-BD22-3C37-3D6D-895FB277C4CE}"/>
              </a:ext>
            </a:extLst>
          </p:cNvPr>
          <p:cNvSpPr txBox="1"/>
          <p:nvPr/>
        </p:nvSpPr>
        <p:spPr>
          <a:xfrm>
            <a:off x="4063175" y="1304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D8D5A-1AA2-39C7-71D4-B9A8C11C6420}"/>
              </a:ext>
            </a:extLst>
          </p:cNvPr>
          <p:cNvSpPr txBox="1"/>
          <p:nvPr/>
        </p:nvSpPr>
        <p:spPr>
          <a:xfrm>
            <a:off x="5552058" y="13042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DD168-BEB4-AB79-4D58-0FC20864FDE0}"/>
              </a:ext>
            </a:extLst>
          </p:cNvPr>
          <p:cNvSpPr txBox="1"/>
          <p:nvPr/>
        </p:nvSpPr>
        <p:spPr>
          <a:xfrm>
            <a:off x="2289658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95B5-4866-D74E-2C60-CB7D6C1611CA}"/>
              </a:ext>
            </a:extLst>
          </p:cNvPr>
          <p:cNvSpPr txBox="1"/>
          <p:nvPr/>
        </p:nvSpPr>
        <p:spPr>
          <a:xfrm>
            <a:off x="3077622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BEAEC-2BE5-5142-FABC-224454D7C539}"/>
              </a:ext>
            </a:extLst>
          </p:cNvPr>
          <p:cNvSpPr txBox="1"/>
          <p:nvPr/>
        </p:nvSpPr>
        <p:spPr>
          <a:xfrm>
            <a:off x="3913115" y="2918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53FF8-3A49-E6DF-F5AD-CD0B1D0F13B7}"/>
              </a:ext>
            </a:extLst>
          </p:cNvPr>
          <p:cNvSpPr txBox="1"/>
          <p:nvPr/>
        </p:nvSpPr>
        <p:spPr>
          <a:xfrm>
            <a:off x="4751025" y="29181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D992E2-A8F7-67D5-6254-376627817F27}"/>
              </a:ext>
            </a:extLst>
          </p:cNvPr>
          <p:cNvCxnSpPr/>
          <p:nvPr/>
        </p:nvCxnSpPr>
        <p:spPr>
          <a:xfrm flipV="1">
            <a:off x="3704069" y="87184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E9E8B8-6874-1C0D-A479-BEC8EB69CA6A}"/>
              </a:ext>
            </a:extLst>
          </p:cNvPr>
          <p:cNvCxnSpPr/>
          <p:nvPr/>
        </p:nvCxnSpPr>
        <p:spPr>
          <a:xfrm flipV="1">
            <a:off x="5376350" y="87184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8414E0-D71C-080C-43CB-28DD261605EF}"/>
              </a:ext>
            </a:extLst>
          </p:cNvPr>
          <p:cNvSpPr txBox="1"/>
          <p:nvPr/>
        </p:nvSpPr>
        <p:spPr>
          <a:xfrm>
            <a:off x="162179" y="2874484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Gracilaria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vermiculophylla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CC3B-E8D8-07E7-3209-BB2F8C7C9B46}"/>
              </a:ext>
            </a:extLst>
          </p:cNvPr>
          <p:cNvSpPr txBox="1"/>
          <p:nvPr/>
        </p:nvSpPr>
        <p:spPr>
          <a:xfrm>
            <a:off x="162179" y="570586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Crassostrea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gigas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67F74-8D64-1913-1C9E-FE2680E4E533}"/>
              </a:ext>
            </a:extLst>
          </p:cNvPr>
          <p:cNvSpPr txBox="1"/>
          <p:nvPr/>
        </p:nvSpPr>
        <p:spPr>
          <a:xfrm>
            <a:off x="162179" y="13385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Undaria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pinnatifida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29420-A0A2-92B3-2FDB-44EEB813E088}"/>
              </a:ext>
            </a:extLst>
          </p:cNvPr>
          <p:cNvSpPr txBox="1"/>
          <p:nvPr/>
        </p:nvSpPr>
        <p:spPr>
          <a:xfrm>
            <a:off x="162179" y="2106518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Didemnum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vexillum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BD90A-6CFB-B37D-3AD1-AE927AE2B49A}"/>
              </a:ext>
            </a:extLst>
          </p:cNvPr>
          <p:cNvSpPr txBox="1"/>
          <p:nvPr/>
        </p:nvSpPr>
        <p:spPr>
          <a:xfrm>
            <a:off x="162179" y="3642450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Haminoea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japonica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6DE08-A158-CD6B-2599-790BA9D6F632}"/>
              </a:ext>
            </a:extLst>
          </p:cNvPr>
          <p:cNvSpPr txBox="1"/>
          <p:nvPr/>
        </p:nvSpPr>
        <p:spPr>
          <a:xfrm>
            <a:off x="162179" y="4410416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attramentaria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57E14-1BE7-0CED-FC93-27AEA6F97695}"/>
              </a:ext>
            </a:extLst>
          </p:cNvPr>
          <p:cNvSpPr txBox="1"/>
          <p:nvPr/>
        </p:nvSpPr>
        <p:spPr>
          <a:xfrm>
            <a:off x="162179" y="5178382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(HL1)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E4CE9-7728-C1A7-9096-20748449A6F8}"/>
              </a:ext>
            </a:extLst>
          </p:cNvPr>
          <p:cNvSpPr txBox="1"/>
          <p:nvPr/>
        </p:nvSpPr>
        <p:spPr>
          <a:xfrm>
            <a:off x="162179" y="594634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(HL6)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9F860-B148-D27A-1A36-181F7552786F}"/>
              </a:ext>
            </a:extLst>
          </p:cNvPr>
          <p:cNvSpPr txBox="1"/>
          <p:nvPr/>
        </p:nvSpPr>
        <p:spPr>
          <a:xfrm>
            <a:off x="162179" y="671431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Mutimo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cylindricus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0BE6E3-73A3-D59C-603A-0EFCB21EB17E}"/>
              </a:ext>
            </a:extLst>
          </p:cNvPr>
          <p:cNvSpPr txBox="1"/>
          <p:nvPr/>
        </p:nvSpPr>
        <p:spPr>
          <a:xfrm>
            <a:off x="162179" y="748228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takanoi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A441F-2BB7-6C20-E548-421375406013}"/>
              </a:ext>
            </a:extLst>
          </p:cNvPr>
          <p:cNvSpPr txBox="1"/>
          <p:nvPr/>
        </p:nvSpPr>
        <p:spPr>
          <a:xfrm>
            <a:off x="162179" y="8250248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sanguineus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59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E7CB26-A7E1-D696-F081-BB159CCDA415}"/>
              </a:ext>
            </a:extLst>
          </p:cNvPr>
          <p:cNvSpPr txBox="1"/>
          <p:nvPr/>
        </p:nvSpPr>
        <p:spPr>
          <a:xfrm>
            <a:off x="1357712" y="0"/>
            <a:ext cx="16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41D8E-BD22-3C37-3D6D-895FB277C4CE}"/>
              </a:ext>
            </a:extLst>
          </p:cNvPr>
          <p:cNvSpPr txBox="1"/>
          <p:nvPr/>
        </p:nvSpPr>
        <p:spPr>
          <a:xfrm>
            <a:off x="3363487" y="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D8D5A-1AA2-39C7-71D4-B9A8C11C6420}"/>
              </a:ext>
            </a:extLst>
          </p:cNvPr>
          <p:cNvSpPr txBox="1"/>
          <p:nvPr/>
        </p:nvSpPr>
        <p:spPr>
          <a:xfrm>
            <a:off x="4852370" y="0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DD168-BEB4-AB79-4D58-0FC20864FDE0}"/>
              </a:ext>
            </a:extLst>
          </p:cNvPr>
          <p:cNvSpPr txBox="1"/>
          <p:nvPr/>
        </p:nvSpPr>
        <p:spPr>
          <a:xfrm>
            <a:off x="1589970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95B5-4866-D74E-2C60-CB7D6C1611CA}"/>
              </a:ext>
            </a:extLst>
          </p:cNvPr>
          <p:cNvSpPr txBox="1"/>
          <p:nvPr/>
        </p:nvSpPr>
        <p:spPr>
          <a:xfrm>
            <a:off x="2377934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BEAEC-2BE5-5142-FABC-224454D7C539}"/>
              </a:ext>
            </a:extLst>
          </p:cNvPr>
          <p:cNvSpPr txBox="1"/>
          <p:nvPr/>
        </p:nvSpPr>
        <p:spPr>
          <a:xfrm>
            <a:off x="3213427" y="2787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53FF8-3A49-E6DF-F5AD-CD0B1D0F13B7}"/>
              </a:ext>
            </a:extLst>
          </p:cNvPr>
          <p:cNvSpPr txBox="1"/>
          <p:nvPr/>
        </p:nvSpPr>
        <p:spPr>
          <a:xfrm>
            <a:off x="4051337" y="27877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414E0-D71C-080C-43CB-28DD261605EF}"/>
              </a:ext>
            </a:extLst>
          </p:cNvPr>
          <p:cNvSpPr txBox="1"/>
          <p:nvPr/>
        </p:nvSpPr>
        <p:spPr>
          <a:xfrm>
            <a:off x="106048" y="3468006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Gracilaria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vermiculophylla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CC3B-E8D8-07E7-3209-BB2F8C7C9B46}"/>
              </a:ext>
            </a:extLst>
          </p:cNvPr>
          <p:cNvSpPr txBox="1"/>
          <p:nvPr/>
        </p:nvSpPr>
        <p:spPr>
          <a:xfrm>
            <a:off x="106048" y="1424061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Crassostrea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gigas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67F74-8D64-1913-1C9E-FE2680E4E533}"/>
              </a:ext>
            </a:extLst>
          </p:cNvPr>
          <p:cNvSpPr txBox="1"/>
          <p:nvPr/>
        </p:nvSpPr>
        <p:spPr>
          <a:xfrm>
            <a:off x="106048" y="2105376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Undaria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pinnatifida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29420-A0A2-92B3-2FDB-44EEB813E088}"/>
              </a:ext>
            </a:extLst>
          </p:cNvPr>
          <p:cNvSpPr txBox="1"/>
          <p:nvPr/>
        </p:nvSpPr>
        <p:spPr>
          <a:xfrm>
            <a:off x="106048" y="2786691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Didemnum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vexillum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EBD90A-6CFB-B37D-3AD1-AE927AE2B49A}"/>
              </a:ext>
            </a:extLst>
          </p:cNvPr>
          <p:cNvSpPr txBox="1"/>
          <p:nvPr/>
        </p:nvSpPr>
        <p:spPr>
          <a:xfrm>
            <a:off x="106048" y="4149321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Haminoea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japonica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6DE08-A158-CD6B-2599-790BA9D6F632}"/>
              </a:ext>
            </a:extLst>
          </p:cNvPr>
          <p:cNvSpPr txBox="1"/>
          <p:nvPr/>
        </p:nvSpPr>
        <p:spPr>
          <a:xfrm>
            <a:off x="106048" y="4830636"/>
            <a:ext cx="123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attramentaria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57E14-1BE7-0CED-FC93-27AEA6F97695}"/>
              </a:ext>
            </a:extLst>
          </p:cNvPr>
          <p:cNvSpPr txBox="1"/>
          <p:nvPr/>
        </p:nvSpPr>
        <p:spPr>
          <a:xfrm>
            <a:off x="106048" y="5511951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(HL1)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6E4CE9-7728-C1A7-9096-20748449A6F8}"/>
              </a:ext>
            </a:extLst>
          </p:cNvPr>
          <p:cNvSpPr txBox="1"/>
          <p:nvPr/>
        </p:nvSpPr>
        <p:spPr>
          <a:xfrm>
            <a:off x="106048" y="6193266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Cercaria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batillaria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(HL6)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9F860-B148-D27A-1A36-181F7552786F}"/>
              </a:ext>
            </a:extLst>
          </p:cNvPr>
          <p:cNvSpPr txBox="1"/>
          <p:nvPr/>
        </p:nvSpPr>
        <p:spPr>
          <a:xfrm>
            <a:off x="106048" y="6874581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Mutimo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cylindricus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0BE6E3-73A3-D59C-603A-0EFCB21EB17E}"/>
              </a:ext>
            </a:extLst>
          </p:cNvPr>
          <p:cNvSpPr txBox="1"/>
          <p:nvPr/>
        </p:nvSpPr>
        <p:spPr>
          <a:xfrm>
            <a:off x="106048" y="755589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takanoi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A441F-2BB7-6C20-E548-421375406013}"/>
              </a:ext>
            </a:extLst>
          </p:cNvPr>
          <p:cNvSpPr txBox="1"/>
          <p:nvPr/>
        </p:nvSpPr>
        <p:spPr>
          <a:xfrm>
            <a:off x="106048" y="8237206"/>
            <a:ext cx="1289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Hemigrapsus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sanguineus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46C0C8-9FC5-A0DB-F9B9-57999CDDC3AA}"/>
              </a:ext>
            </a:extLst>
          </p:cNvPr>
          <p:cNvSpPr/>
          <p:nvPr/>
        </p:nvSpPr>
        <p:spPr>
          <a:xfrm>
            <a:off x="1357712" y="582129"/>
            <a:ext cx="3921369" cy="102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D992E2-A8F7-67D5-6254-376627817F27}"/>
              </a:ext>
            </a:extLst>
          </p:cNvPr>
          <p:cNvCxnSpPr/>
          <p:nvPr/>
        </p:nvCxnSpPr>
        <p:spPr>
          <a:xfrm flipV="1">
            <a:off x="2988148" y="74142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E9E8B8-6874-1C0D-A479-BEC8EB69CA6A}"/>
              </a:ext>
            </a:extLst>
          </p:cNvPr>
          <p:cNvCxnSpPr/>
          <p:nvPr/>
        </p:nvCxnSpPr>
        <p:spPr>
          <a:xfrm flipV="1">
            <a:off x="4638786" y="74142"/>
            <a:ext cx="0" cy="8933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B1EEFF-F6DC-F6DD-3B85-11E2737CAEFB}"/>
              </a:ext>
            </a:extLst>
          </p:cNvPr>
          <p:cNvSpPr txBox="1"/>
          <p:nvPr/>
        </p:nvSpPr>
        <p:spPr>
          <a:xfrm>
            <a:off x="106048" y="742746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Shipping logs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1950-2014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E5135-DC97-1B83-EF0C-198A54A9C210}"/>
              </a:ext>
            </a:extLst>
          </p:cNvPr>
          <p:cNvSpPr txBox="1"/>
          <p:nvPr/>
        </p:nvSpPr>
        <p:spPr>
          <a:xfrm>
            <a:off x="5638187" y="1773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Proposed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98EFB4-7F4B-4AF9-6A58-F53BED33833F}"/>
              </a:ext>
            </a:extLst>
          </p:cNvPr>
          <p:cNvSpPr txBox="1"/>
          <p:nvPr/>
        </p:nvSpPr>
        <p:spPr>
          <a:xfrm>
            <a:off x="5723822" y="3544950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BF51D3-5F44-945E-0619-FF9318E75280}"/>
              </a:ext>
            </a:extLst>
          </p:cNvPr>
          <p:cNvSpPr txBox="1"/>
          <p:nvPr/>
        </p:nvSpPr>
        <p:spPr>
          <a:xfrm>
            <a:off x="5723822" y="4935091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343756-89AC-2845-C46E-6ACFEA7F89ED}"/>
              </a:ext>
            </a:extLst>
          </p:cNvPr>
          <p:cNvSpPr txBox="1"/>
          <p:nvPr/>
        </p:nvSpPr>
        <p:spPr>
          <a:xfrm>
            <a:off x="5723822" y="6347154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4C95D5-1374-D354-ABD1-43A043F8F078}"/>
              </a:ext>
            </a:extLst>
          </p:cNvPr>
          <p:cNvSpPr txBox="1"/>
          <p:nvPr/>
        </p:nvSpPr>
        <p:spPr>
          <a:xfrm>
            <a:off x="5797944" y="5665839"/>
            <a:ext cx="72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</a:t>
            </a:r>
            <a:r>
              <a:rPr lang="en-US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E7941C-FC51-5973-9D29-9788642268E2}"/>
              </a:ext>
            </a:extLst>
          </p:cNvPr>
          <p:cNvSpPr txBox="1"/>
          <p:nvPr/>
        </p:nvSpPr>
        <p:spPr>
          <a:xfrm>
            <a:off x="5723822" y="4253776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Oyster</a:t>
            </a:r>
            <a:r>
              <a:rPr lang="en-US" baseline="300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A04A5C-19ED-9C2D-7DCD-9CA48463EE78}"/>
              </a:ext>
            </a:extLst>
          </p:cNvPr>
          <p:cNvSpPr txBox="1"/>
          <p:nvPr/>
        </p:nvSpPr>
        <p:spPr>
          <a:xfrm>
            <a:off x="5813462" y="7077902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Boat</a:t>
            </a:r>
            <a:r>
              <a:rPr lang="en-US" baseline="30000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E98AF-E65F-9DC1-DABF-F7882CA85B7A}"/>
              </a:ext>
            </a:extLst>
          </p:cNvPr>
          <p:cNvSpPr txBox="1"/>
          <p:nvPr/>
        </p:nvSpPr>
        <p:spPr>
          <a:xfrm>
            <a:off x="5552974" y="2693975"/>
            <a:ext cx="121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Boat and oyster</a:t>
            </a:r>
            <a:r>
              <a:rPr lang="en-US" baseline="30000" dirty="0"/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D5F1FC-0E8E-20EA-6F23-B41D0AD516E2}"/>
              </a:ext>
            </a:extLst>
          </p:cNvPr>
          <p:cNvSpPr txBox="1"/>
          <p:nvPr/>
        </p:nvSpPr>
        <p:spPr>
          <a:xfrm>
            <a:off x="5454036" y="2143935"/>
            <a:ext cx="141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Aquaculture</a:t>
            </a:r>
            <a:r>
              <a:rPr lang="en-US" baseline="30000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1421D3-FAA8-1ADE-0CDE-F618627B150A}"/>
              </a:ext>
            </a:extLst>
          </p:cNvPr>
          <p:cNvSpPr txBox="1"/>
          <p:nvPr/>
        </p:nvSpPr>
        <p:spPr>
          <a:xfrm>
            <a:off x="5927820" y="153223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DCF246-E63D-361C-FBD4-BA9B5B1BBD07}"/>
              </a:ext>
            </a:extLst>
          </p:cNvPr>
          <p:cNvSpPr txBox="1"/>
          <p:nvPr/>
        </p:nvSpPr>
        <p:spPr>
          <a:xfrm>
            <a:off x="5927820" y="81969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535AD0-A4AD-7330-418E-F364E55F53F3}"/>
              </a:ext>
            </a:extLst>
          </p:cNvPr>
          <p:cNvSpPr txBox="1"/>
          <p:nvPr/>
        </p:nvSpPr>
        <p:spPr>
          <a:xfrm>
            <a:off x="5876489" y="8415807"/>
            <a:ext cx="69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Boat</a:t>
            </a:r>
            <a:r>
              <a:rPr lang="en-US" baseline="30000" dirty="0"/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D0EB36-7DF6-E813-9AD0-D12C9C336B85}"/>
              </a:ext>
            </a:extLst>
          </p:cNvPr>
          <p:cNvSpPr txBox="1"/>
          <p:nvPr/>
        </p:nvSpPr>
        <p:spPr>
          <a:xfrm>
            <a:off x="5860493" y="773449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5BA48D-470C-B473-F5D9-4055FC636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"/>
          <a:stretch/>
        </p:blipFill>
        <p:spPr>
          <a:xfrm>
            <a:off x="1443459" y="722246"/>
            <a:ext cx="4109024" cy="81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27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503519-EDB7-8504-13B7-F202452A4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327" r="2078" b="2261"/>
          <a:stretch/>
        </p:blipFill>
        <p:spPr>
          <a:xfrm rot="5400000">
            <a:off x="4067921" y="1414764"/>
            <a:ext cx="2237964" cy="2279792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932A3-E976-559B-2B88-EBF33DD3F949}"/>
              </a:ext>
            </a:extLst>
          </p:cNvPr>
          <p:cNvSpPr txBox="1"/>
          <p:nvPr/>
        </p:nvSpPr>
        <p:spPr>
          <a:xfrm>
            <a:off x="4047007" y="925507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New Zealand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8CB59-5185-2764-568E-21ED6D820A37}"/>
              </a:ext>
            </a:extLst>
          </p:cNvPr>
          <p:cNvSpPr txBox="1"/>
          <p:nvPr/>
        </p:nvSpPr>
        <p:spPr>
          <a:xfrm>
            <a:off x="4331539" y="290362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r>
              <a:rPr lang="en-US" dirty="0">
                <a:latin typeface="Optima" panose="02000503060000020004" pitchFamily="2" charset="0"/>
              </a:rPr>
              <a:t> Inland Sea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69C2F3-A685-0341-1249-9BDCCC40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187116"/>
            <a:ext cx="3694389" cy="2539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72D877-A7E9-072F-E9EE-0B1FC69C765A}"/>
              </a:ext>
            </a:extLst>
          </p:cNvPr>
          <p:cNvSpPr txBox="1"/>
          <p:nvPr/>
        </p:nvSpPr>
        <p:spPr>
          <a:xfrm rot="3264635">
            <a:off x="2415929" y="4580492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South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EF300D-E561-63E3-FE67-82703D0D4AF2}"/>
              </a:ext>
            </a:extLst>
          </p:cNvPr>
          <p:cNvSpPr txBox="1"/>
          <p:nvPr/>
        </p:nvSpPr>
        <p:spPr>
          <a:xfrm rot="18688327">
            <a:off x="473481" y="4505133"/>
            <a:ext cx="94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North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419ED2-3CB7-2B5C-3D25-C8EB6DF52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3" t="13446" r="5897" b="9599"/>
          <a:stretch/>
        </p:blipFill>
        <p:spPr>
          <a:xfrm rot="5102386">
            <a:off x="732494" y="4505843"/>
            <a:ext cx="2237965" cy="2214179"/>
          </a:xfrm>
          <a:prstGeom prst="ellipse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B932E0-E873-19B2-E680-962209785334}"/>
              </a:ext>
            </a:extLst>
          </p:cNvPr>
          <p:cNvSpPr txBox="1"/>
          <p:nvPr/>
        </p:nvSpPr>
        <p:spPr>
          <a:xfrm>
            <a:off x="1381234" y="6025416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EB27A-4D41-3760-6E3F-11B4D5D4F6D6}"/>
              </a:ext>
            </a:extLst>
          </p:cNvPr>
          <p:cNvSpPr txBox="1"/>
          <p:nvPr/>
        </p:nvSpPr>
        <p:spPr>
          <a:xfrm>
            <a:off x="1214181" y="3861604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Europe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9D6B9D-1D11-9E31-8557-B8BE8B7CD2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" r="2020" b="4896"/>
          <a:stretch/>
        </p:blipFill>
        <p:spPr>
          <a:xfrm rot="4817609">
            <a:off x="3711067" y="4496662"/>
            <a:ext cx="2192426" cy="2214078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DA673B-EDCE-DEDE-71E7-6812A119851A}"/>
              </a:ext>
            </a:extLst>
          </p:cNvPr>
          <p:cNvSpPr txBox="1"/>
          <p:nvPr/>
        </p:nvSpPr>
        <p:spPr>
          <a:xfrm>
            <a:off x="3838768" y="3781318"/>
            <a:ext cx="246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North America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730AD-53F6-E48E-1D0A-A55EFF580ED6}"/>
              </a:ext>
            </a:extLst>
          </p:cNvPr>
          <p:cNvSpPr txBox="1"/>
          <p:nvPr/>
        </p:nvSpPr>
        <p:spPr>
          <a:xfrm rot="18968817">
            <a:off x="4807280" y="5825361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Optima" panose="02000503060000020004" pitchFamily="2" charset="0"/>
              </a:rPr>
              <a:t>Miyagi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EE667B-0E14-DCFF-BABA-F4492B58AFF3}"/>
              </a:ext>
            </a:extLst>
          </p:cNvPr>
          <p:cNvSpPr txBox="1"/>
          <p:nvPr/>
        </p:nvSpPr>
        <p:spPr>
          <a:xfrm>
            <a:off x="3939802" y="5856139"/>
            <a:ext cx="94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ptima" panose="02000503060000020004" pitchFamily="2" charset="0"/>
              </a:rPr>
              <a:t>Seto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767D43-05AB-7511-277B-ABECA4851792}"/>
              </a:ext>
            </a:extLst>
          </p:cNvPr>
          <p:cNvSpPr txBox="1"/>
          <p:nvPr/>
        </p:nvSpPr>
        <p:spPr>
          <a:xfrm rot="18688327">
            <a:off x="3164567" y="4631545"/>
            <a:ext cx="1309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California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30BB1E-B1EE-BBCA-0E58-050C7BFDA1B6}"/>
              </a:ext>
            </a:extLst>
          </p:cNvPr>
          <p:cNvSpPr txBox="1"/>
          <p:nvPr/>
        </p:nvSpPr>
        <p:spPr>
          <a:xfrm rot="3264635">
            <a:off x="5331830" y="4373904"/>
            <a:ext cx="1096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Optima" panose="02000503060000020004" pitchFamily="2" charset="0"/>
              </a:rPr>
              <a:t>Canada </a:t>
            </a:r>
          </a:p>
          <a:p>
            <a:pPr algn="ctr"/>
            <a:r>
              <a:rPr lang="en-US" sz="2000" dirty="0">
                <a:latin typeface="Optima" panose="02000503060000020004" pitchFamily="2" charset="0"/>
              </a:rPr>
              <a:t>WA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0ADF04-5D73-61D5-FAB0-29DFC6484677}"/>
              </a:ext>
            </a:extLst>
          </p:cNvPr>
          <p:cNvSpPr/>
          <p:nvPr/>
        </p:nvSpPr>
        <p:spPr>
          <a:xfrm>
            <a:off x="1846726" y="7010400"/>
            <a:ext cx="3901129" cy="194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SOUTH AMERICA</a:t>
            </a:r>
          </a:p>
        </p:txBody>
      </p:sp>
    </p:spTree>
    <p:extLst>
      <p:ext uri="{BB962C8B-B14F-4D97-AF65-F5344CB8AC3E}">
        <p14:creationId xmlns:p14="http://schemas.microsoft.com/office/powerpoint/2010/main" val="306662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2646F31-6EF4-0ECC-8FD0-3340C4D1F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283" y="1293395"/>
            <a:ext cx="2286000" cy="5956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DB251D-6C56-A0BC-5883-12F8F99CE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05" y="1334185"/>
            <a:ext cx="3331210" cy="585134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48C30E-935A-C844-C982-4611AF7E0892}"/>
              </a:ext>
            </a:extLst>
          </p:cNvPr>
          <p:cNvSpPr txBox="1"/>
          <p:nvPr/>
        </p:nvSpPr>
        <p:spPr>
          <a:xfrm>
            <a:off x="409073" y="141389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8E8B31-9F8D-31BB-C64E-A8B5560035CA}"/>
              </a:ext>
            </a:extLst>
          </p:cNvPr>
          <p:cNvSpPr txBox="1"/>
          <p:nvPr/>
        </p:nvSpPr>
        <p:spPr>
          <a:xfrm>
            <a:off x="409073" y="362986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0DA06B-5C49-1EB1-D039-2E2A7D4DFF74}"/>
              </a:ext>
            </a:extLst>
          </p:cNvPr>
          <p:cNvSpPr txBox="1"/>
          <p:nvPr/>
        </p:nvSpPr>
        <p:spPr>
          <a:xfrm>
            <a:off x="3850105" y="12933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pic>
        <p:nvPicPr>
          <p:cNvPr id="31" name="Picture 2" descr="undefined">
            <a:extLst>
              <a:ext uri="{FF2B5EF4-FFF2-40B4-BE49-F238E27FC236}">
                <a16:creationId xmlns:a16="http://schemas.microsoft.com/office/drawing/2014/main" id="{DAC011F6-6756-D2FE-0E33-968F7A77F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6" r="295" b="6579"/>
          <a:stretch/>
        </p:blipFill>
        <p:spPr bwMode="auto">
          <a:xfrm>
            <a:off x="3012375" y="2855495"/>
            <a:ext cx="416625" cy="62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9E2D7BD-A3F3-9DD3-1110-D8D96505003C}"/>
              </a:ext>
            </a:extLst>
          </p:cNvPr>
          <p:cNvSpPr txBox="1"/>
          <p:nvPr/>
        </p:nvSpPr>
        <p:spPr>
          <a:xfrm>
            <a:off x="542022" y="241816"/>
            <a:ext cx="57115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2. A) Map of </a:t>
            </a:r>
            <a:r>
              <a:rPr lang="en-US" sz="1050" i="1" dirty="0">
                <a:latin typeface="Arial" panose="020B0604020202020204" pitchFamily="34" charset="0"/>
                <a:cs typeface="Arial" panose="020B0604020202020204" pitchFamily="34" charset="0"/>
              </a:rPr>
              <a:t>C. gigas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sampling within five regions of Japan (Hokkaido, Miyagi, Tokyo,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Seto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Inland Sea and Kagoshima) versus other sites (western Japan and South Korea). B) A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circlize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plot of source regions for non-native populations (from ML analysis). C) Pie charts of source regions for non-native populations (from ML analysis) of C. gigas and several putatively co-introduced species. As a means of comparison, a pie chart of the shipping activity that </a:t>
            </a:r>
          </a:p>
        </p:txBody>
      </p:sp>
    </p:spTree>
    <p:extLst>
      <p:ext uri="{BB962C8B-B14F-4D97-AF65-F5344CB8AC3E}">
        <p14:creationId xmlns:p14="http://schemas.microsoft.com/office/powerpoint/2010/main" val="18665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6391EB6-1C81-30D1-A8B6-C7C2F5CB4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042" y="2851337"/>
            <a:ext cx="2869151" cy="2869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0BE232-1059-AE7D-969D-DAD1D796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88" y="1135831"/>
            <a:ext cx="1940400" cy="133402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1D04B-1148-F170-D19D-9C2D1DF40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363" y="3234941"/>
            <a:ext cx="1784067" cy="2066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D290C-2412-61EA-34D0-7C2E47740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867" y="6831840"/>
            <a:ext cx="2084097" cy="20840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2B3AC5-496A-B6BE-810E-A82458316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21" y="6831840"/>
            <a:ext cx="2331088" cy="233108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561C90-C4A4-54CE-9266-79F3FD66A214}"/>
              </a:ext>
            </a:extLst>
          </p:cNvPr>
          <p:cNvCxnSpPr>
            <a:cxnSpLocks/>
          </p:cNvCxnSpPr>
          <p:nvPr/>
        </p:nvCxnSpPr>
        <p:spPr>
          <a:xfrm>
            <a:off x="2209236" y="4106173"/>
            <a:ext cx="2439527" cy="0"/>
          </a:xfrm>
          <a:prstGeom prst="line">
            <a:avLst/>
          </a:prstGeom>
          <a:ln w="762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963F05-CCA3-754F-C1B1-4390E76730E3}"/>
              </a:ext>
            </a:extLst>
          </p:cNvPr>
          <p:cNvSpPr txBox="1"/>
          <p:nvPr/>
        </p:nvSpPr>
        <p:spPr>
          <a:xfrm>
            <a:off x="29723" y="2666671"/>
            <a:ext cx="243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Pacific Oyster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4A1C11-4FD1-8598-6A2D-67AD8DAFA764}"/>
              </a:ext>
            </a:extLst>
          </p:cNvPr>
          <p:cNvSpPr txBox="1"/>
          <p:nvPr/>
        </p:nvSpPr>
        <p:spPr>
          <a:xfrm>
            <a:off x="4488038" y="2666671"/>
            <a:ext cx="243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Shipping vector</a:t>
            </a:r>
          </a:p>
        </p:txBody>
      </p:sp>
    </p:spTree>
    <p:extLst>
      <p:ext uri="{BB962C8B-B14F-4D97-AF65-F5344CB8AC3E}">
        <p14:creationId xmlns:p14="http://schemas.microsoft.com/office/powerpoint/2010/main" val="2450303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8E082-2152-B229-A83F-8BC69C3FA302}"/>
              </a:ext>
            </a:extLst>
          </p:cNvPr>
          <p:cNvSpPr txBox="1"/>
          <p:nvPr/>
        </p:nvSpPr>
        <p:spPr>
          <a:xfrm rot="19456453">
            <a:off x="1316075" y="4037696"/>
            <a:ext cx="16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673436-5F15-8BBA-7EC3-B518835AC552}"/>
              </a:ext>
            </a:extLst>
          </p:cNvPr>
          <p:cNvSpPr txBox="1"/>
          <p:nvPr/>
        </p:nvSpPr>
        <p:spPr>
          <a:xfrm rot="20478044">
            <a:off x="2011944" y="4099253"/>
            <a:ext cx="1271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FE5F5-A697-E40F-9AF9-955258F54A67}"/>
              </a:ext>
            </a:extLst>
          </p:cNvPr>
          <p:cNvSpPr txBox="1"/>
          <p:nvPr/>
        </p:nvSpPr>
        <p:spPr>
          <a:xfrm rot="18733251">
            <a:off x="1486085" y="4562770"/>
            <a:ext cx="9925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Canada &amp; WA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25FDC-ED80-8B57-D539-5B981823484C}"/>
              </a:ext>
            </a:extLst>
          </p:cNvPr>
          <p:cNvSpPr txBox="1"/>
          <p:nvPr/>
        </p:nvSpPr>
        <p:spPr>
          <a:xfrm rot="3716720">
            <a:off x="4177766" y="4714774"/>
            <a:ext cx="93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Miyagi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4E56-9809-BB44-7A5D-7602D3EBED64}"/>
              </a:ext>
            </a:extLst>
          </p:cNvPr>
          <p:cNvSpPr txBox="1"/>
          <p:nvPr/>
        </p:nvSpPr>
        <p:spPr>
          <a:xfrm rot="19131614">
            <a:off x="3981128" y="6741932"/>
            <a:ext cx="671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Seto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Inland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D11D7-2D67-8A8B-2242-B1410F874FF9}"/>
              </a:ext>
            </a:extLst>
          </p:cNvPr>
          <p:cNvSpPr txBox="1"/>
          <p:nvPr/>
        </p:nvSpPr>
        <p:spPr>
          <a:xfrm rot="654757">
            <a:off x="2384272" y="7229533"/>
            <a:ext cx="1031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South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6CDC1-2B65-4108-5856-E21CDF25EC3E}"/>
              </a:ext>
            </a:extLst>
          </p:cNvPr>
          <p:cNvSpPr txBox="1"/>
          <p:nvPr/>
        </p:nvSpPr>
        <p:spPr>
          <a:xfrm rot="1102466">
            <a:off x="2496619" y="7035256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66394-C983-26EE-8007-91FE37D21048}"/>
              </a:ext>
            </a:extLst>
          </p:cNvPr>
          <p:cNvSpPr txBox="1"/>
          <p:nvPr/>
        </p:nvSpPr>
        <p:spPr>
          <a:xfrm rot="473636">
            <a:off x="2898813" y="7136430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BAE59-5746-F489-E9EB-FA817B38A8EA}"/>
              </a:ext>
            </a:extLst>
          </p:cNvPr>
          <p:cNvSpPr txBox="1"/>
          <p:nvPr/>
        </p:nvSpPr>
        <p:spPr>
          <a:xfrm rot="3361378">
            <a:off x="1076842" y="6576342"/>
            <a:ext cx="928459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Europe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CA710-F8F0-B1FC-D0EE-F4AB78B6B2DE}"/>
              </a:ext>
            </a:extLst>
          </p:cNvPr>
          <p:cNvSpPr txBox="1"/>
          <p:nvPr/>
        </p:nvSpPr>
        <p:spPr>
          <a:xfrm rot="4620982">
            <a:off x="1346993" y="6035829"/>
            <a:ext cx="6174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&amp; Fr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B80CD-9F28-173B-36D4-38E8DA188A59}"/>
              </a:ext>
            </a:extLst>
          </p:cNvPr>
          <p:cNvSpPr txBox="1"/>
          <p:nvPr/>
        </p:nvSpPr>
        <p:spPr>
          <a:xfrm rot="2494759">
            <a:off x="1644290" y="6720286"/>
            <a:ext cx="1015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UK, De, G,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11DDC6-5ADF-6FC4-C47C-44B53A23442B}"/>
              </a:ext>
            </a:extLst>
          </p:cNvPr>
          <p:cNvSpPr txBox="1"/>
          <p:nvPr/>
        </p:nvSpPr>
        <p:spPr>
          <a:xfrm rot="17022740">
            <a:off x="1056381" y="5147060"/>
            <a:ext cx="737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Zealand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6C6706-AB22-86EA-82B5-ECD3DAEE02AD}"/>
              </a:ext>
            </a:extLst>
          </p:cNvPr>
          <p:cNvCxnSpPr>
            <a:cxnSpLocks/>
          </p:cNvCxnSpPr>
          <p:nvPr/>
        </p:nvCxnSpPr>
        <p:spPr>
          <a:xfrm flipV="1">
            <a:off x="1024614" y="5773253"/>
            <a:ext cx="910862" cy="87177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ECDCFCB-42C6-A353-F15A-F3CAA280A1EA}"/>
              </a:ext>
            </a:extLst>
          </p:cNvPr>
          <p:cNvSpPr/>
          <p:nvPr/>
        </p:nvSpPr>
        <p:spPr>
          <a:xfrm>
            <a:off x="1024631" y="3517393"/>
            <a:ext cx="4363904" cy="4363904"/>
          </a:xfrm>
          <a:prstGeom prst="ellipse">
            <a:avLst/>
          </a:prstGeom>
          <a:noFill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1F6158-1A1D-E55F-2A20-B7A10A2A9E25}"/>
              </a:ext>
            </a:extLst>
          </p:cNvPr>
          <p:cNvCxnSpPr>
            <a:cxnSpLocks/>
          </p:cNvCxnSpPr>
          <p:nvPr/>
        </p:nvCxnSpPr>
        <p:spPr>
          <a:xfrm flipV="1">
            <a:off x="2245442" y="6924721"/>
            <a:ext cx="387163" cy="73511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2DC271-35A6-8CD0-976E-D712CA45B851}"/>
              </a:ext>
            </a:extLst>
          </p:cNvPr>
          <p:cNvCxnSpPr>
            <a:cxnSpLocks/>
          </p:cNvCxnSpPr>
          <p:nvPr/>
        </p:nvCxnSpPr>
        <p:spPr>
          <a:xfrm flipH="1" flipV="1">
            <a:off x="3314909" y="6986656"/>
            <a:ext cx="69407" cy="89464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BAB96C-ABBD-147E-FBCE-D15939FC8A6C}"/>
              </a:ext>
            </a:extLst>
          </p:cNvPr>
          <p:cNvCxnSpPr>
            <a:cxnSpLocks/>
          </p:cNvCxnSpPr>
          <p:nvPr/>
        </p:nvCxnSpPr>
        <p:spPr>
          <a:xfrm flipH="1" flipV="1">
            <a:off x="3129243" y="3521880"/>
            <a:ext cx="30761" cy="891174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B0608C-CA68-8C64-1EE3-966C27EE2070}"/>
              </a:ext>
            </a:extLst>
          </p:cNvPr>
          <p:cNvCxnSpPr>
            <a:cxnSpLocks/>
          </p:cNvCxnSpPr>
          <p:nvPr/>
        </p:nvCxnSpPr>
        <p:spPr>
          <a:xfrm>
            <a:off x="1206197" y="4847214"/>
            <a:ext cx="829366" cy="31642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301E6D8-EBC1-9A99-8229-966683B7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40" y="3956325"/>
            <a:ext cx="3622765" cy="36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6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D2CDC-2FAB-458A-E385-A0EA5516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14" y="1569866"/>
            <a:ext cx="6858000" cy="3002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22084-012F-C7BB-60AE-EF7EDFF843E1}"/>
              </a:ext>
            </a:extLst>
          </p:cNvPr>
          <p:cNvSpPr txBox="1"/>
          <p:nvPr/>
        </p:nvSpPr>
        <p:spPr>
          <a:xfrm>
            <a:off x="542022" y="241816"/>
            <a:ext cx="571152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Figure 3. Genetic PC1 correlates with mean sea surface temperature (Native r = -0.777;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15; p&lt; 0.001; Introduced r = -0.744;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 = 22; p&lt; 0.001) and with expected heterozygosity (Hs; Native r = -0.755,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13, p = 0.001; Introduced r = -0.634,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= 22; p &lt; 0.001). Closed versus open circles represent native versus introduced populations, respectively. Population colors reflect a blue-to-red gradient of Genetic PC1 (Fig 1a). </a:t>
            </a:r>
          </a:p>
        </p:txBody>
      </p:sp>
    </p:spTree>
    <p:extLst>
      <p:ext uri="{BB962C8B-B14F-4D97-AF65-F5344CB8AC3E}">
        <p14:creationId xmlns:p14="http://schemas.microsoft.com/office/powerpoint/2010/main" val="69170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F19A-F7BE-894E-048A-CE021D3F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38F6-D6BA-3863-156C-C06CC2EED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2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584474-CF1F-7BBC-36C5-4CA392155898}"/>
              </a:ext>
            </a:extLst>
          </p:cNvPr>
          <p:cNvSpPr txBox="1"/>
          <p:nvPr/>
        </p:nvSpPr>
        <p:spPr>
          <a:xfrm>
            <a:off x="442451" y="575187"/>
            <a:ext cx="554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S2 – 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rincipal components analysis (PCA) of 726 oysters using 7046 loci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11B0D-6A76-43A9-C95F-9D5579AD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" y="1221517"/>
            <a:ext cx="6725265" cy="67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12543-3583-B31A-4357-1DE3A734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14"/>
            <a:ext cx="6858000" cy="4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3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9D7E61-53B8-D929-E72C-8AD51F9B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964"/>
            <a:ext cx="6858000" cy="5780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8AAF-8FC5-9ED1-7A7C-8F8295548FE9}"/>
              </a:ext>
            </a:extLst>
          </p:cNvPr>
          <p:cNvSpPr txBox="1"/>
          <p:nvPr/>
        </p:nvSpPr>
        <p:spPr>
          <a:xfrm>
            <a:off x="531254" y="404388"/>
            <a:ext cx="6174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Figure S3 – Heatmap of pairwise Weir &amp; Cockerham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PhiSt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Dendrogram via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R::lattice::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levelplot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56917-107E-9489-9302-106DF4AB9684}"/>
              </a:ext>
            </a:extLst>
          </p:cNvPr>
          <p:cNvSpPr txBox="1"/>
          <p:nvPr/>
        </p:nvSpPr>
        <p:spPr>
          <a:xfrm>
            <a:off x="4321287" y="3307417"/>
            <a:ext cx="21502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Japan 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New Zealand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Southern California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D93EE-2C74-1329-83FA-5E5B7FF3DFE5}"/>
              </a:ext>
            </a:extLst>
          </p:cNvPr>
          <p:cNvSpPr/>
          <p:nvPr/>
        </p:nvSpPr>
        <p:spPr>
          <a:xfrm>
            <a:off x="3898759" y="1858950"/>
            <a:ext cx="2347019" cy="237243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9BEFC-E304-CE67-2C8A-4C7A3894D766}"/>
              </a:ext>
            </a:extLst>
          </p:cNvPr>
          <p:cNvSpPr/>
          <p:nvPr/>
        </p:nvSpPr>
        <p:spPr>
          <a:xfrm>
            <a:off x="834013" y="4681510"/>
            <a:ext cx="2544744" cy="256335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3F6853-239E-B852-5362-2C3F6B6FA652}"/>
              </a:ext>
            </a:extLst>
          </p:cNvPr>
          <p:cNvSpPr txBox="1"/>
          <p:nvPr/>
        </p:nvSpPr>
        <p:spPr>
          <a:xfrm>
            <a:off x="631738" y="4711654"/>
            <a:ext cx="21502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Northern Japan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Washington State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Spain, France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06B88-E86E-4526-00EF-99435BD0400F}"/>
              </a:ext>
            </a:extLst>
          </p:cNvPr>
          <p:cNvSpPr/>
          <p:nvPr/>
        </p:nvSpPr>
        <p:spPr>
          <a:xfrm>
            <a:off x="3378757" y="4231380"/>
            <a:ext cx="520002" cy="49609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E3A0D1-6420-EE12-AAC0-38A1814A2F91}"/>
              </a:ext>
            </a:extLst>
          </p:cNvPr>
          <p:cNvSpPr txBox="1"/>
          <p:nvPr/>
        </p:nvSpPr>
        <p:spPr>
          <a:xfrm>
            <a:off x="3225768" y="4219845"/>
            <a:ext cx="825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334541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24424</TotalTime>
  <Words>753</Words>
  <Application>Microsoft Macintosh PowerPoint</Application>
  <PresentationFormat>Letter Paper (8.5x11 in)</PresentationFormat>
  <Paragraphs>184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sotka</dc:creator>
  <cp:lastModifiedBy>Sotka, Erik</cp:lastModifiedBy>
  <cp:revision>191</cp:revision>
  <dcterms:created xsi:type="dcterms:W3CDTF">2022-08-15T13:44:08Z</dcterms:created>
  <dcterms:modified xsi:type="dcterms:W3CDTF">2022-12-26T17:49:09Z</dcterms:modified>
</cp:coreProperties>
</file>